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65" r:id="rId3"/>
    <p:sldId id="257" r:id="rId4"/>
    <p:sldId id="260" r:id="rId5"/>
    <p:sldId id="261" r:id="rId6"/>
    <p:sldId id="262" r:id="rId7"/>
    <p:sldId id="258" r:id="rId8"/>
    <p:sldId id="259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52" autoAdjust="0"/>
    <p:restoredTop sz="94660"/>
  </p:normalViewPr>
  <p:slideViewPr>
    <p:cSldViewPr>
      <p:cViewPr>
        <p:scale>
          <a:sx n="50" d="100"/>
          <a:sy n="50" d="100"/>
        </p:scale>
        <p:origin x="-59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1F577-F947-4F98-9390-9D71B58EE9E3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EAE99-CCA9-4584-B125-C4F400EB3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EAE99-CCA9-4584-B125-C4F400EB31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EAE99-CCA9-4584-B125-C4F400EB31B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CC2E13-0459-4556-9702-7C8B527E6A8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49F1A5-8718-4BDF-A86B-450B5740E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Green\Local%20Settings\Temporary%20Internet%20Files\Content.IE5\RBB4V0Q7\MSj04416910000%5b1%5d.wav" TargetMode="Externa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Green\Local%20Settings\Temporary%20Internet%20Files\Content.IE5\UMOSLJNN\MSj03886080000%5b1%5d.wav" TargetMode="Externa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5" Type="http://schemas.openxmlformats.org/officeDocument/2006/relationships/image" Target="../media/image21.png"/><Relationship Id="rId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Green\Local%20Settings\Temporary%20Internet%20Files\Content.IE5\EFZCJGI0\MSj04378740000%5b1%5d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Green\Local%20Settings\Temporary%20Internet%20Files\Content.IE5\49LLFQ97\MSj04416750000%5b1%5d.wav" TargetMode="Externa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Objects in the Sky</a:t>
            </a:r>
            <a:br>
              <a:rPr lang="en-US" dirty="0" smtClean="0"/>
            </a:br>
            <a:r>
              <a:rPr lang="en-US" dirty="0" smtClean="0"/>
              <a:t>Science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Green</a:t>
            </a:r>
          </a:p>
          <a:p>
            <a:r>
              <a:rPr lang="en-US" dirty="0" smtClean="0"/>
              <a:t>Fifth Grade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3" name="chimes.wav"/>
            </a:hlinkClick>
          </p:cNvPr>
          <p:cNvSpPr/>
          <p:nvPr/>
        </p:nvSpPr>
        <p:spPr>
          <a:xfrm>
            <a:off x="4191000" y="48768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now that we’ve reviewed some of the major science concepts from this quarter</a:t>
            </a:r>
          </a:p>
          <a:p>
            <a:r>
              <a:rPr lang="en-US" dirty="0" smtClean="0"/>
              <a:t>Let’s see what we’ve learned…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here to start your quiz</a:t>
            </a:r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6553200" y="42672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  The part of Earth that is experiencing night is…?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Facing towards the sun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B.  Facing away from the sun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C.  Facing slightly left of the sun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D.  Facing slightly right of the 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Right!!</a:t>
            </a:r>
          </a:p>
          <a:p>
            <a:endParaRPr lang="en-US" dirty="0" smtClean="0"/>
          </a:p>
          <a:p>
            <a:r>
              <a:rPr lang="en-US" dirty="0" smtClean="0"/>
              <a:t>We experience night when our side of Earth faces </a:t>
            </a:r>
            <a:r>
              <a:rPr lang="en-US" b="1" dirty="0" smtClean="0"/>
              <a:t>AWAY</a:t>
            </a:r>
            <a:r>
              <a:rPr lang="en-US" dirty="0" smtClean="0"/>
              <a:t> from the sun!!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the next question!</a:t>
            </a:r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638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Remember how day and night are made…by the Earth rotating on its axis.</a:t>
            </a:r>
          </a:p>
          <a:p>
            <a:endParaRPr lang="en-US" dirty="0" smtClean="0"/>
          </a:p>
          <a:p>
            <a:r>
              <a:rPr lang="en-US" dirty="0" smtClean="0"/>
              <a:t>As it rotates, one half is facing the sun (day) and one half is facing away (night).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the question again!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MSj0441691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010400" y="54102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#2 We are constantly learning new information about the planets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A.  Improved Technology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B.  Science Fiction Movies</a:t>
            </a:r>
          </a:p>
          <a:p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C.  Fewer trips to the moon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right!</a:t>
            </a:r>
          </a:p>
          <a:p>
            <a:endParaRPr lang="en-US" dirty="0" smtClean="0"/>
          </a:p>
          <a:p>
            <a:r>
              <a:rPr lang="en-US" dirty="0" smtClean="0"/>
              <a:t>Technology is constantly changing and providing us with new, up to date information about the planets and space so we are always learning something new!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on to the next question!</a:t>
            </a:r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153400" y="5715000"/>
            <a:ext cx="6858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is constantly changing and providing us with new updated information.</a:t>
            </a:r>
          </a:p>
          <a:p>
            <a:r>
              <a:rPr lang="en-US" dirty="0" smtClean="0"/>
              <a:t>This is how we know that Pluto is now a dwarf planet and that there are 2 new dwarf planets-Eris and Ceres.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the question again!!</a:t>
            </a:r>
            <a:endParaRPr lang="en-US" dirty="0"/>
          </a:p>
        </p:txBody>
      </p:sp>
      <p:pic>
        <p:nvPicPr>
          <p:cNvPr id="5" name="MSj03885120000[1].wav">
            <a:hlinkClick r:id="" action="ppaction://media"/>
          </p:cNvPr>
          <p:cNvPicPr>
            <a:picLocks noRot="1" noChangeAspect="1"/>
          </p:cNvPicPr>
          <p:nvPr>
            <a:wavAudioFile r:embed="rId1" name="MSj03885120000[1].wav"/>
          </p:nvPr>
        </p:nvPicPr>
        <p:blipFill>
          <a:blip r:embed="rId4" cstate="print"/>
          <a:stretch>
            <a:fillRect/>
          </a:stretch>
        </p:blipFill>
        <p:spPr>
          <a:xfrm>
            <a:off x="7391400" y="5638800"/>
            <a:ext cx="5334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 What causes the Earth’s seasons?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The 2 hemispheres</a:t>
            </a: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B.  The distance from the Equator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C.  The Earth’s tilt and its rotation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D.  The moon’s phases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right!!</a:t>
            </a:r>
          </a:p>
          <a:p>
            <a:r>
              <a:rPr lang="en-US" dirty="0" smtClean="0"/>
              <a:t>You remembered that the Earth’s tilt is what makes those 4 seasons!!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on to the next one!</a:t>
            </a:r>
            <a:endParaRPr lang="en-US" dirty="0"/>
          </a:p>
        </p:txBody>
      </p:sp>
      <p:pic>
        <p:nvPicPr>
          <p:cNvPr id="4" name="MSSN00231A0000[1].wav">
            <a:hlinkClick r:id="" action="ppaction://media"/>
          </p:cNvPr>
          <p:cNvPicPr>
            <a:picLocks noRot="1" noChangeAspect="1"/>
          </p:cNvPicPr>
          <p:nvPr>
            <a:wavAudioFile r:embed="rId1" name="MSSN00231A0000[1].wav"/>
          </p:nvPr>
        </p:nvPicPr>
        <p:blipFill>
          <a:blip r:embed="rId4" cstate="print"/>
          <a:stretch>
            <a:fillRect/>
          </a:stretch>
        </p:blipFill>
        <p:spPr>
          <a:xfrm>
            <a:off x="6629400" y="5562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what we learned early on…The Earth’s tilt and its rotation it what makes our seasons.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back and try again!</a:t>
            </a:r>
            <a:endParaRPr lang="en-US" dirty="0"/>
          </a:p>
        </p:txBody>
      </p:sp>
      <p:pic>
        <p:nvPicPr>
          <p:cNvPr id="4" name="MSj03885120000[1].wav">
            <a:hlinkClick r:id="" action="ppaction://media"/>
          </p:cNvPr>
          <p:cNvPicPr>
            <a:picLocks noRot="1" noChangeAspect="1"/>
          </p:cNvPicPr>
          <p:nvPr>
            <a:wavAudioFile r:embed="rId1" name="MSj03885120000[1].wav"/>
          </p:nvPr>
        </p:nvPicPr>
        <p:blipFill>
          <a:blip r:embed="rId4" cstate="print"/>
          <a:stretch>
            <a:fillRect/>
          </a:stretch>
        </p:blipFill>
        <p:spPr>
          <a:xfrm>
            <a:off x="7696200" y="5791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Sunrise and Sunset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Earth rotates on its axis every 24 hours.  </a:t>
            </a:r>
          </a:p>
          <a:p>
            <a:r>
              <a:rPr lang="en-US" dirty="0" smtClean="0"/>
              <a:t>As Earth rotates, it gives the appearance that the sun “rises in the sky” every morning and “sets or goes down in the sky” every night</a:t>
            </a:r>
          </a:p>
          <a:p>
            <a:r>
              <a:rPr lang="en-US" dirty="0" smtClean="0"/>
              <a:t>When it rises here, it is setting on the other side of Earth and when it is setting here, it is rising on the other side of Earth</a:t>
            </a:r>
          </a:p>
          <a:p>
            <a:r>
              <a:rPr lang="en-US" dirty="0" smtClean="0"/>
              <a:t>You use sunrise and sunset times for every day of the year to find the number of daylight hours for a given city in a full year</a:t>
            </a:r>
            <a:endParaRPr lang="en-US" dirty="0"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7848600" y="56388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#4  What is the planets main source of heat and 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The moon</a:t>
            </a: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B.  The Milky Way</a:t>
            </a: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C.  Stars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D.  The 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to go!</a:t>
            </a:r>
          </a:p>
          <a:p>
            <a:endParaRPr lang="en-US" dirty="0" smtClean="0"/>
          </a:p>
          <a:p>
            <a:r>
              <a:rPr lang="en-US" dirty="0" smtClean="0"/>
              <a:t>The sun is definitely the planets source of light and heat!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the next question!</a:t>
            </a:r>
            <a:endParaRPr lang="en-US" dirty="0"/>
          </a:p>
        </p:txBody>
      </p:sp>
      <p:pic>
        <p:nvPicPr>
          <p:cNvPr id="4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4" cstate="print"/>
          <a:stretch>
            <a:fillRect/>
          </a:stretch>
        </p:blipFill>
        <p:spPr>
          <a:xfrm>
            <a:off x="7543800" y="5562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else is in the solar system that could provide heat and light.</a:t>
            </a:r>
          </a:p>
          <a:p>
            <a:endParaRPr lang="en-US" dirty="0" smtClean="0"/>
          </a:p>
          <a:p>
            <a:r>
              <a:rPr lang="en-US" dirty="0" smtClean="0"/>
              <a:t>What provides Earth with heat and light?  This is probably your answer…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Go back and try again!</a:t>
            </a:r>
            <a:endParaRPr lang="en-US" dirty="0"/>
          </a:p>
        </p:txBody>
      </p:sp>
      <p:pic>
        <p:nvPicPr>
          <p:cNvPr id="4" name="MSj0388608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48600" y="6096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 When the Earth rotates, it makes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Ocean Tides</a:t>
            </a:r>
            <a:endParaRPr lang="en-US" dirty="0" smtClean="0">
              <a:hlinkClick r:id="rId2" action="ppaction://hlinksldjump"/>
            </a:endParaRP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B.  A new year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C.  Day and Night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D.  Winter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GOT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Earth rotates on its axis.  </a:t>
            </a:r>
          </a:p>
          <a:p>
            <a:r>
              <a:rPr lang="en-US" dirty="0" smtClean="0"/>
              <a:t>One rotation takes 24 hours.  When one side faces the sun, it is day.  When that same side faces away, it is night!</a:t>
            </a:r>
          </a:p>
          <a:p>
            <a:endParaRPr lang="en-US" dirty="0" smtClean="0"/>
          </a:p>
          <a:p>
            <a:r>
              <a:rPr lang="en-US" dirty="0" smtClean="0"/>
              <a:t>You’ve really been paying attention!</a:t>
            </a:r>
          </a:p>
          <a:p>
            <a:r>
              <a:rPr lang="en-US" dirty="0" smtClean="0">
                <a:hlinkClick r:id="rId3" action="ppaction://hlinksldjump"/>
              </a:rPr>
              <a:t>Go on to the next one!</a:t>
            </a:r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315200" y="5562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Earth rotates on its axis</a:t>
            </a:r>
          </a:p>
          <a:p>
            <a:r>
              <a:rPr lang="en-US" dirty="0" smtClean="0"/>
              <a:t>One rotation takes 24 hours to complete</a:t>
            </a:r>
          </a:p>
          <a:p>
            <a:r>
              <a:rPr lang="en-US" dirty="0" smtClean="0"/>
              <a:t>When one side faces the sun, it is day and the side facing away is having night.</a:t>
            </a:r>
          </a:p>
          <a:p>
            <a:endParaRPr lang="en-US" dirty="0" smtClean="0"/>
          </a:p>
          <a:p>
            <a:r>
              <a:rPr lang="en-US" dirty="0" smtClean="0"/>
              <a:t>Look at your choices again </a:t>
            </a:r>
          </a:p>
          <a:p>
            <a:r>
              <a:rPr lang="en-US" dirty="0" smtClean="0">
                <a:hlinkClick r:id="" action="ppaction://noaction"/>
              </a:rPr>
              <a:t>Try it again</a:t>
            </a:r>
            <a:endParaRPr lang="en-US" dirty="0"/>
          </a:p>
        </p:txBody>
      </p:sp>
      <p:pic>
        <p:nvPicPr>
          <p:cNvPr id="4" name="MSj03885120000[1].wav">
            <a:hlinkClick r:id="" action="ppaction://media"/>
          </p:cNvPr>
          <p:cNvPicPr>
            <a:picLocks noRot="1" noChangeAspect="1"/>
          </p:cNvPicPr>
          <p:nvPr>
            <a:wavAudioFile r:embed="rId1" name="MSj03885120000[1].wav"/>
          </p:nvPr>
        </p:nvPicPr>
        <p:blipFill>
          <a:blip r:embed="rId3" cstate="print"/>
          <a:stretch>
            <a:fillRect/>
          </a:stretch>
        </p:blipFill>
        <p:spPr>
          <a:xfrm>
            <a:off x="7467600" y="5486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#6  We see a full moon when…?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The part of the moon we see is NOT reflecting any sunlight.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B.  The part of the moon we see is facing the sun and reflecting ALL of the sun’s light.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C.  The part of the moon we see is ONLY reflecting a QUARTER of the sun’s light.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RIGHT!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got it!!</a:t>
            </a:r>
          </a:p>
          <a:p>
            <a:r>
              <a:rPr lang="en-US" dirty="0" smtClean="0"/>
              <a:t>The moon will be full when the part we see is totally reflecting all of the sun’s light!</a:t>
            </a:r>
          </a:p>
          <a:p>
            <a:endParaRPr lang="en-US" dirty="0" smtClean="0"/>
          </a:p>
          <a:p>
            <a:r>
              <a:rPr lang="en-US" dirty="0" smtClean="0"/>
              <a:t>Keep up the good work!</a:t>
            </a:r>
          </a:p>
          <a:p>
            <a:r>
              <a:rPr lang="en-US" dirty="0" smtClean="0">
                <a:hlinkClick r:id="rId3" action="ppaction://hlinksldjump"/>
              </a:rPr>
              <a:t>Try out the next question!</a:t>
            </a:r>
            <a:endParaRPr lang="en-US" dirty="0"/>
          </a:p>
        </p:txBody>
      </p:sp>
      <p:pic>
        <p:nvPicPr>
          <p:cNvPr id="4" name="MSSN00231A0000[1].wav">
            <a:hlinkClick r:id="" action="ppaction://media"/>
          </p:cNvPr>
          <p:cNvPicPr>
            <a:picLocks noRot="1" noChangeAspect="1"/>
          </p:cNvPicPr>
          <p:nvPr>
            <a:wavAudioFile r:embed="rId1" name="MSSN00231A0000[1].wav"/>
          </p:nvPr>
        </p:nvPicPr>
        <p:blipFill>
          <a:blip r:embed="rId4" cstate="print"/>
          <a:stretch>
            <a:fillRect/>
          </a:stretch>
        </p:blipFill>
        <p:spPr>
          <a:xfrm>
            <a:off x="7543800" y="5638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 or even look back in your science journal.  </a:t>
            </a:r>
          </a:p>
          <a:p>
            <a:r>
              <a:rPr lang="en-US" dirty="0" smtClean="0"/>
              <a:t>What does your illustration look like?  To see a full moon, the moon we see must be facing the sun completely!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it again!</a:t>
            </a:r>
            <a:endParaRPr lang="en-US" dirty="0"/>
          </a:p>
        </p:txBody>
      </p:sp>
      <p:pic>
        <p:nvPicPr>
          <p:cNvPr id="4" name="MSj03885040000[1].wav">
            <a:hlinkClick r:id="" action="ppaction://media"/>
          </p:cNvPr>
          <p:cNvPicPr>
            <a:picLocks noRot="1" noChangeAspect="1"/>
          </p:cNvPicPr>
          <p:nvPr>
            <a:wavAudioFile r:embed="rId1" name="MSj03885040000[1].wav"/>
          </p:nvPr>
        </p:nvPicPr>
        <p:blipFill>
          <a:blip r:embed="rId4" cstate="print"/>
          <a:stretch>
            <a:fillRect/>
          </a:stretch>
        </p:blipFill>
        <p:spPr>
          <a:xfrm>
            <a:off x="6934200" y="5562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#7  Why does the sun appear to “move” across the sky?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Because of the stars and Milky Way</a:t>
            </a: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B.  Because the moon has 8 phases</a:t>
            </a:r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C.  Because the sun revolves around the Earth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D.  Because of the rotation of the Earth on its axis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Moon and its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now through readings, artwork, demonstrations, and simulations that:  </a:t>
            </a:r>
          </a:p>
          <a:p>
            <a:pPr lvl="1"/>
            <a:r>
              <a:rPr lang="en-US" dirty="0" smtClean="0"/>
              <a:t>The moon rotates around the Earth </a:t>
            </a:r>
          </a:p>
          <a:p>
            <a:pPr lvl="1"/>
            <a:r>
              <a:rPr lang="en-US" dirty="0" smtClean="0"/>
              <a:t>The moon has 8 phases</a:t>
            </a:r>
          </a:p>
          <a:p>
            <a:pPr lvl="1"/>
            <a:r>
              <a:rPr lang="en-US" dirty="0" smtClean="0"/>
              <a:t>The moon reflects the sun’s light</a:t>
            </a:r>
          </a:p>
          <a:p>
            <a:pPr lvl="1"/>
            <a:r>
              <a:rPr lang="en-US" dirty="0" smtClean="0"/>
              <a:t>We see the “part” of the moon that is facing the Earth and is illuminated by the sun</a:t>
            </a:r>
            <a:endParaRPr lang="en-US" dirty="0" smtClean="0">
              <a:hlinkClick r:id="" action="ppaction://hlinkshowjump?jump=nextslide"/>
            </a:endParaRPr>
          </a:p>
          <a:p>
            <a:pPr lvl="1"/>
            <a:endParaRPr lang="en-US" dirty="0" smtClean="0">
              <a:hlinkClick r:id="" action="ppaction://hlinkshowjump?jump=nextslide"/>
            </a:endParaRPr>
          </a:p>
          <a:p>
            <a:pPr lvl="1">
              <a:buNone/>
            </a:pPr>
            <a:endParaRPr lang="en-US" dirty="0" smtClean="0">
              <a:hlinkClick r:id="" action="ppaction://hlinkshowjump?jump=nextslide"/>
            </a:endParaRPr>
          </a:p>
          <a:p>
            <a:pPr lvl="1">
              <a:buNone/>
            </a:pPr>
            <a:endParaRPr lang="en-US" dirty="0" smtClean="0">
              <a:hlinkClick r:id="" action="ppaction://hlinkshowjump?jump=nextslide"/>
            </a:endParaRPr>
          </a:p>
          <a:p>
            <a:endParaRPr lang="en-US" dirty="0"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7696200" y="5562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SGreen\Local Settings\Temporary Internet Files\Content.IE5\WV0JFT1B\MPj043307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724400"/>
            <a:ext cx="3429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TO GO!!!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SOO paying attention!</a:t>
            </a:r>
          </a:p>
          <a:p>
            <a:r>
              <a:rPr lang="en-US" dirty="0" smtClean="0"/>
              <a:t>The sun looks like it moves across the sky because of the Earth’s rotation on its axis!!</a:t>
            </a:r>
          </a:p>
          <a:p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Try out the next one!</a:t>
            </a:r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077200" y="5638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it…Does the sun really move across the sky?  Does it really rise and set?</a:t>
            </a:r>
          </a:p>
          <a:p>
            <a:r>
              <a:rPr lang="en-US" dirty="0" smtClean="0"/>
              <a:t>Or is it because of something the Earth does!!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back and try the question again!</a:t>
            </a:r>
            <a:endParaRPr lang="en-US" dirty="0"/>
          </a:p>
        </p:txBody>
      </p:sp>
      <p:pic>
        <p:nvPicPr>
          <p:cNvPr id="4" name="MSj03885040000[1].wav">
            <a:hlinkClick r:id="" action="ppaction://media"/>
          </p:cNvPr>
          <p:cNvPicPr>
            <a:picLocks noRot="1" noChangeAspect="1"/>
          </p:cNvPicPr>
          <p:nvPr>
            <a:wavAudioFile r:embed="rId1" name="MSj03885040000[1].wav"/>
          </p:nvPr>
        </p:nvPicPr>
        <p:blipFill>
          <a:blip r:embed="rId4" cstate="print"/>
          <a:stretch>
            <a:fillRect/>
          </a:stretch>
        </p:blipFill>
        <p:spPr>
          <a:xfrm>
            <a:off x="7620000" y="54102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#8 A lunar eclipse will occur when…?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The sun sets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B.  The Earth is above the moon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C.  The Earth is between the moon and the sun blocking the sun’s light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D.  The moon is between the sun and the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lunar eclipse happens when the moon is in the shadow of the Earth.</a:t>
            </a:r>
          </a:p>
          <a:p>
            <a:r>
              <a:rPr lang="en-US" dirty="0" smtClean="0"/>
              <a:t>The Earth is positioned between the moon and the sun.</a:t>
            </a:r>
          </a:p>
          <a:p>
            <a:endParaRPr lang="en-US" dirty="0" smtClean="0"/>
          </a:p>
          <a:p>
            <a:r>
              <a:rPr lang="en-US" dirty="0" smtClean="0"/>
              <a:t>Keep up the good work</a:t>
            </a:r>
          </a:p>
          <a:p>
            <a:r>
              <a:rPr lang="en-US" dirty="0" smtClean="0">
                <a:hlinkClick r:id="rId3" action="ppaction://hlinksldjump"/>
              </a:rPr>
              <a:t>Try out the next question!</a:t>
            </a:r>
            <a:endParaRPr lang="en-US" dirty="0"/>
          </a:p>
        </p:txBody>
      </p:sp>
      <p:pic>
        <p:nvPicPr>
          <p:cNvPr id="4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4" cstate="print"/>
          <a:stretch>
            <a:fillRect/>
          </a:stretch>
        </p:blipFill>
        <p:spPr>
          <a:xfrm>
            <a:off x="7391400" y="5638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 to your illustrations…</a:t>
            </a:r>
          </a:p>
          <a:p>
            <a:r>
              <a:rPr lang="en-US" dirty="0" smtClean="0"/>
              <a:t>A lunar eclipse happens when the Earth is positioned between the sun and the moon.</a:t>
            </a:r>
          </a:p>
          <a:p>
            <a:r>
              <a:rPr lang="en-US" dirty="0" smtClean="0"/>
              <a:t>This way the  moon is in the shadow of the Earth.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back and try it again.</a:t>
            </a:r>
            <a:endParaRPr lang="en-US" dirty="0"/>
          </a:p>
        </p:txBody>
      </p:sp>
      <p:pic>
        <p:nvPicPr>
          <p:cNvPr id="4" name="MSj03885120000[1].wav">
            <a:hlinkClick r:id="" action="ppaction://media"/>
          </p:cNvPr>
          <p:cNvPicPr>
            <a:picLocks noRot="1" noChangeAspect="1"/>
          </p:cNvPicPr>
          <p:nvPr>
            <a:wavAudioFile r:embed="rId1" name="MSj03885120000[1].wav"/>
          </p:nvPr>
        </p:nvPicPr>
        <p:blipFill>
          <a:blip r:embed="rId4" cstate="print"/>
          <a:stretch>
            <a:fillRect/>
          </a:stretch>
        </p:blipFill>
        <p:spPr>
          <a:xfrm>
            <a:off x="6934200" y="5638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 Why do ocean tides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The sun’s gravitational pull as it orbits the Earth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B.  The Earth’s gravitational pull on the moon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C.  The moon’s gravitational pull as it orbits the Earth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D.  Excessive amounts of rain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WOW!!!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did it again!!</a:t>
            </a:r>
          </a:p>
          <a:p>
            <a:r>
              <a:rPr lang="en-US" dirty="0" smtClean="0"/>
              <a:t>Congrats!!</a:t>
            </a:r>
          </a:p>
          <a:p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Try out the next question.</a:t>
            </a:r>
            <a:endParaRPr lang="en-US" dirty="0"/>
          </a:p>
        </p:txBody>
      </p:sp>
      <p:pic>
        <p:nvPicPr>
          <p:cNvPr id="4" name="MSSN00226A0000[1].wav">
            <a:hlinkClick r:id="" action="ppaction://media"/>
          </p:cNvPr>
          <p:cNvPicPr>
            <a:picLocks noRot="1" noChangeAspect="1"/>
          </p:cNvPicPr>
          <p:nvPr>
            <a:wavAudioFile r:embed="rId1" name="MSSN00226A0000[1].wav"/>
          </p:nvPr>
        </p:nvPicPr>
        <p:blipFill>
          <a:blip r:embed="rId5" cstate="print"/>
          <a:stretch>
            <a:fillRect/>
          </a:stretch>
        </p:blipFill>
        <p:spPr>
          <a:xfrm>
            <a:off x="7696200" y="54102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tides are the rise and fall of the water levels.  These tides have nothing to do with how much it rains.</a:t>
            </a:r>
          </a:p>
          <a:p>
            <a:r>
              <a:rPr lang="en-US" dirty="0" smtClean="0"/>
              <a:t>Think back to your demonstration with neap and spring tides.  Did the moon have something to do with it?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the question again.</a:t>
            </a:r>
            <a:endParaRPr lang="en-US" dirty="0"/>
          </a:p>
        </p:txBody>
      </p:sp>
      <p:pic>
        <p:nvPicPr>
          <p:cNvPr id="4" name="MSj03885040000[1].wav">
            <a:hlinkClick r:id="" action="ppaction://media"/>
          </p:cNvPr>
          <p:cNvPicPr>
            <a:picLocks noRot="1" noChangeAspect="1"/>
          </p:cNvPicPr>
          <p:nvPr>
            <a:wavAudioFile r:embed="rId1" name="MSj03885040000[1].wav"/>
          </p:nvPr>
        </p:nvPicPr>
        <p:blipFill>
          <a:blip r:embed="rId4" cstate="print"/>
          <a:stretch>
            <a:fillRect/>
          </a:stretch>
        </p:blipFill>
        <p:spPr>
          <a:xfrm>
            <a:off x="7086600" y="5943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 Put the sun, moon and Earth in order from smallest to largest.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A.  Earth, moon, sun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B.  Sun, moon, Earth</a:t>
            </a:r>
            <a:endParaRPr lang="en-US" dirty="0" smtClean="0"/>
          </a:p>
          <a:p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C.  Earth, sun, moon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D.  Moon, Earth, 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Job!!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to go!!</a:t>
            </a:r>
          </a:p>
          <a:p>
            <a:endParaRPr lang="en-US" dirty="0" smtClean="0"/>
          </a:p>
          <a:p>
            <a:r>
              <a:rPr lang="en-US" dirty="0" smtClean="0"/>
              <a:t>You have really been paying attention and have really learned a lot!</a:t>
            </a:r>
          </a:p>
          <a:p>
            <a:endParaRPr lang="en-US" dirty="0" smtClean="0"/>
          </a:p>
          <a:p>
            <a:r>
              <a:rPr lang="en-US" dirty="0" smtClean="0"/>
              <a:t>Congratulations on completing your review!!  You are definitely ready for your test!</a:t>
            </a:r>
            <a:endParaRPr lang="en-US" dirty="0"/>
          </a:p>
        </p:txBody>
      </p:sp>
      <p:pic>
        <p:nvPicPr>
          <p:cNvPr id="4" name="MSj0437874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72400" y="57150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full moon is made when the moon we see is facing the sun and reflecting all the sunlight.</a:t>
            </a:r>
          </a:p>
          <a:p>
            <a:r>
              <a:rPr lang="en-US" dirty="0" smtClean="0"/>
              <a:t>As the Earth rotates on its “tilted” axis, we begin to see only portions of the moon and the light it is reflecting from the sun which makes the different phases.</a:t>
            </a:r>
            <a:endParaRPr lang="en-US" dirty="0" smtClean="0">
              <a:hlinkClick r:id="" action="ppaction://hlinkshowjump?jump=nextslide"/>
            </a:endParaRPr>
          </a:p>
          <a:p>
            <a:pPr>
              <a:buNone/>
            </a:pPr>
            <a:endParaRPr lang="en-US" dirty="0">
              <a:hlinkClick r:id="" action="ppaction://hlinkshowjump?jump=nextslide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7162800" y="5105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Documents and Settings\SGreen\Local Settings\Temporary Internet Files\Content.IE5\ZDHF18KZ\MPj044231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419600"/>
            <a:ext cx="482384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size of these 3 objects.  The sun is the LARGEST star in the solar system.  The moon is much smaller than the Earth.</a:t>
            </a:r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Try the question again</a:t>
            </a:r>
            <a:endParaRPr lang="en-US" dirty="0"/>
          </a:p>
        </p:txBody>
      </p:sp>
      <p:pic>
        <p:nvPicPr>
          <p:cNvPr id="4" name="MSj0441675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24800" y="5562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lunar eclipse is made when the moon is in the shadow of the Earth</a:t>
            </a:r>
          </a:p>
          <a:p>
            <a:r>
              <a:rPr lang="en-US" dirty="0" smtClean="0"/>
              <a:t>In your illustration-The Moon, The Earth (facing the moon), and then the sun</a:t>
            </a:r>
          </a:p>
          <a:p>
            <a:r>
              <a:rPr lang="en-US" dirty="0" smtClean="0"/>
              <a:t>You are on Earth facing the moon and the Earth is between the moon and sun</a:t>
            </a:r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71628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SGreen\Local Settings\Temporary Internet Files\Content.IE5\RBB4V0Q7\MPj028920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6872" y="4419600"/>
            <a:ext cx="281025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happens when the moon completely blocks the sun</a:t>
            </a:r>
          </a:p>
          <a:p>
            <a:r>
              <a:rPr lang="en-US" dirty="0" smtClean="0"/>
              <a:t>The moon is directly between us on Earth and the sun</a:t>
            </a:r>
          </a:p>
          <a:p>
            <a:r>
              <a:rPr lang="en-US" dirty="0" smtClean="0"/>
              <a:t>Your illustration goes-Earth (looking at the moon towards the sun), moon, and sun</a:t>
            </a:r>
            <a:endParaRPr lang="en-US" dirty="0"/>
          </a:p>
        </p:txBody>
      </p:sp>
      <p:sp>
        <p:nvSpPr>
          <p:cNvPr id="5" name="Action Button: Forward or Next 4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7467600" y="51816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Documents and Settings\SGreen\Local Settings\Temporary Internet Files\Content.IE5\49LLFQ97\MCj028756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19600"/>
            <a:ext cx="306007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and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experience day and night on Earth because:</a:t>
            </a:r>
          </a:p>
          <a:p>
            <a:pPr lvl="1"/>
            <a:r>
              <a:rPr lang="en-US" dirty="0" smtClean="0"/>
              <a:t>The Earth spins on its axis</a:t>
            </a:r>
          </a:p>
          <a:p>
            <a:pPr lvl="1"/>
            <a:r>
              <a:rPr lang="en-US" dirty="0" smtClean="0"/>
              <a:t>One rotation lasts 24 hours</a:t>
            </a:r>
          </a:p>
          <a:p>
            <a:pPr lvl="1"/>
            <a:r>
              <a:rPr lang="en-US" dirty="0" smtClean="0"/>
              <a:t>As the Earth spins, one side faces the sun which makes day</a:t>
            </a:r>
          </a:p>
          <a:p>
            <a:pPr lvl="1"/>
            <a:r>
              <a:rPr lang="en-US" dirty="0" smtClean="0"/>
              <a:t>The other side faces away from the sun which makes night.</a:t>
            </a:r>
          </a:p>
          <a:p>
            <a:pPr lvl="1"/>
            <a:r>
              <a:rPr lang="en-US" dirty="0" smtClean="0"/>
              <a:t>When it is day for us, the other side of the Earth is experiencing night</a:t>
            </a:r>
          </a:p>
          <a:p>
            <a:pPr lvl="1"/>
            <a:r>
              <a:rPr lang="en-US" dirty="0" smtClean="0"/>
              <a:t>The sun looks to be “moving” across the sky because of the Earth rotating around on its axis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7848600" y="5943600"/>
            <a:ext cx="1042416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Seasons:  Why do we have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Seasons occur because the Earth is tilted on its axis</a:t>
            </a:r>
          </a:p>
          <a:p>
            <a:r>
              <a:rPr lang="en-US" dirty="0" smtClean="0"/>
              <a:t>Seasons occur because the Earth rotates around the sun</a:t>
            </a:r>
          </a:p>
          <a:p>
            <a:r>
              <a:rPr lang="en-US" dirty="0" smtClean="0"/>
              <a:t>We have 4 seasons-summer, fall, winter, and spring</a:t>
            </a:r>
          </a:p>
          <a:p>
            <a:r>
              <a:rPr lang="en-US" dirty="0" smtClean="0"/>
              <a:t>It takes the Earth 365 days to make 1 revolution around the sun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6705600" y="54864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Ocean Tides?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Tides are the rise and fall of the water level</a:t>
            </a:r>
          </a:p>
          <a:p>
            <a:r>
              <a:rPr lang="en-US" dirty="0" smtClean="0"/>
              <a:t>Oceans have low tides and high tides</a:t>
            </a:r>
          </a:p>
          <a:p>
            <a:r>
              <a:rPr lang="en-US" dirty="0" smtClean="0"/>
              <a:t>Tides are made by the “moon’s gravitational pull as it orbits the Earth”</a:t>
            </a:r>
          </a:p>
          <a:p>
            <a:r>
              <a:rPr lang="en-US" dirty="0" smtClean="0"/>
              <a:t>There are 2 low tides and 2 high tides each day</a:t>
            </a:r>
          </a:p>
        </p:txBody>
      </p:sp>
      <p:sp>
        <p:nvSpPr>
          <p:cNvPr id="4" name="Action Button: Forward or Next 3">
            <a:hlinkClick r:id="" action="ppaction://hlinkshowjump?jump=nextslide" highlightClick="1">
              <a:snd r:embed="rId2" name="chimes.wav"/>
            </a:hlinkClick>
          </p:cNvPr>
          <p:cNvSpPr/>
          <p:nvPr/>
        </p:nvSpPr>
        <p:spPr>
          <a:xfrm>
            <a:off x="6781800" y="533400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</TotalTime>
  <Words>1668</Words>
  <Application>Microsoft Office PowerPoint</Application>
  <PresentationFormat>On-screen Show (4:3)</PresentationFormat>
  <Paragraphs>245</Paragraphs>
  <Slides>40</Slides>
  <Notes>2</Notes>
  <HiddenSlides>0</HiddenSlides>
  <MMClips>20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Objects in the Sky Science Review</vt:lpstr>
      <vt:lpstr>Sunrise and Sunset</vt:lpstr>
      <vt:lpstr>The Moon and its phases</vt:lpstr>
      <vt:lpstr>Full Moon</vt:lpstr>
      <vt:lpstr>Lunar Eclipse</vt:lpstr>
      <vt:lpstr>Solar Eclipse</vt:lpstr>
      <vt:lpstr>Day and Night</vt:lpstr>
      <vt:lpstr>Seasons:  Why do we have them?</vt:lpstr>
      <vt:lpstr>What are Ocean Tides?</vt:lpstr>
      <vt:lpstr>Quiz Time!!</vt:lpstr>
      <vt:lpstr>#1  The part of Earth that is experiencing night is…?</vt:lpstr>
      <vt:lpstr>SUPER!!!</vt:lpstr>
      <vt:lpstr>TRY AGAIN!</vt:lpstr>
      <vt:lpstr>#2 We are constantly learning new information about the planets why?</vt:lpstr>
      <vt:lpstr>Super!!</vt:lpstr>
      <vt:lpstr>Try Again</vt:lpstr>
      <vt:lpstr>#3  What causes the Earth’s seasons?</vt:lpstr>
      <vt:lpstr>Awesome!!</vt:lpstr>
      <vt:lpstr>Try Again</vt:lpstr>
      <vt:lpstr>#4  What is the planets main source of heat and light?</vt:lpstr>
      <vt:lpstr>SUPER!!</vt:lpstr>
      <vt:lpstr>Try Again!</vt:lpstr>
      <vt:lpstr>#5  When the Earth rotates, it makes what?</vt:lpstr>
      <vt:lpstr>YOU GOT IT!</vt:lpstr>
      <vt:lpstr>Try Again!</vt:lpstr>
      <vt:lpstr>#6  We see a full moon when…?</vt:lpstr>
      <vt:lpstr>YOU’RE RIGHT!</vt:lpstr>
      <vt:lpstr>Try Again</vt:lpstr>
      <vt:lpstr>#7  Why does the sun appear to “move” across the sky?</vt:lpstr>
      <vt:lpstr>WAY TO GO!!!</vt:lpstr>
      <vt:lpstr>Try Again</vt:lpstr>
      <vt:lpstr>#8 A lunar eclipse will occur when…?</vt:lpstr>
      <vt:lpstr>AWESOME!!</vt:lpstr>
      <vt:lpstr>Try Again!</vt:lpstr>
      <vt:lpstr>#9  Why do ocean tides occur?</vt:lpstr>
      <vt:lpstr>WOW!!!</vt:lpstr>
      <vt:lpstr>Try Again!</vt:lpstr>
      <vt:lpstr>#10  Put the sun, moon and Earth in order from smallest to largest.</vt:lpstr>
      <vt:lpstr>Super Job!!</vt:lpstr>
      <vt:lpstr>Try Again</vt:lpstr>
    </vt:vector>
  </TitlesOfParts>
  <Company>Battle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in the Sky Science Review</dc:title>
  <dc:creator>User</dc:creator>
  <cp:lastModifiedBy>User</cp:lastModifiedBy>
  <cp:revision>34</cp:revision>
  <dcterms:created xsi:type="dcterms:W3CDTF">2009-11-05T14:02:07Z</dcterms:created>
  <dcterms:modified xsi:type="dcterms:W3CDTF">2009-11-09T14:33:39Z</dcterms:modified>
</cp:coreProperties>
</file>